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18"/>
  </p:notesMasterIdLst>
  <p:handoutMasterIdLst>
    <p:handoutMasterId r:id="rId19"/>
  </p:handoutMasterIdLst>
  <p:sldIdLst>
    <p:sldId id="268" r:id="rId10"/>
    <p:sldId id="266" r:id="rId11"/>
    <p:sldId id="265" r:id="rId12"/>
    <p:sldId id="271" r:id="rId13"/>
    <p:sldId id="272" r:id="rId14"/>
    <p:sldId id="273" r:id="rId15"/>
    <p:sldId id="274" r:id="rId16"/>
    <p:sldId id="270"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20" autoAdjust="0"/>
    <p:restoredTop sz="50000" autoAdjust="0"/>
  </p:normalViewPr>
  <p:slideViewPr>
    <p:cSldViewPr snapToGrid="0">
      <p:cViewPr varScale="1">
        <p:scale>
          <a:sx n="127" d="100"/>
          <a:sy n="127" d="100"/>
        </p:scale>
        <p:origin x="1416"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11/23/20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11/23/20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a:p>
        </p:txBody>
      </p:sp>
    </p:spTree>
    <p:extLst>
      <p:ext uri="{BB962C8B-B14F-4D97-AF65-F5344CB8AC3E}">
        <p14:creationId xmlns:p14="http://schemas.microsoft.com/office/powerpoint/2010/main" val="343379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a:p>
        </p:txBody>
      </p:sp>
    </p:spTree>
    <p:extLst>
      <p:ext uri="{BB962C8B-B14F-4D97-AF65-F5344CB8AC3E}">
        <p14:creationId xmlns:p14="http://schemas.microsoft.com/office/powerpoint/2010/main" val="351236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912827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58632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4053832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69082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88334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04652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03518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896095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4127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a:p>
        </p:txBody>
      </p:sp>
    </p:spTree>
    <p:extLst>
      <p:ext uri="{BB962C8B-B14F-4D97-AF65-F5344CB8AC3E}">
        <p14:creationId xmlns:p14="http://schemas.microsoft.com/office/powerpoint/2010/main" val="4209675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32531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82705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757889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919202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627873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075254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184434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4075986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662519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647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a:p>
        </p:txBody>
      </p:sp>
    </p:spTree>
    <p:extLst>
      <p:ext uri="{BB962C8B-B14F-4D97-AF65-F5344CB8AC3E}">
        <p14:creationId xmlns:p14="http://schemas.microsoft.com/office/powerpoint/2010/main" val="1071899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43938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846683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4185593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Tree>
    <p:extLst>
      <p:ext uri="{BB962C8B-B14F-4D97-AF65-F5344CB8AC3E}">
        <p14:creationId xmlns:p14="http://schemas.microsoft.com/office/powerpoint/2010/main" val="1470234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a:t>Click to Insert Image</a:t>
            </a:r>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a:t>Click to Insert Image</a:t>
            </a:r>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0054396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a:t>Click to Insert Image</a:t>
            </a:r>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a:t>Click to Insert Image</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a:t>Click to Insert Image</a:t>
            </a:r>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a:t>Click to Insert Image</a:t>
            </a:r>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a:t>Click to Insert Image</a:t>
            </a:r>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2700996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a:t>Click to Insert Image</a:t>
            </a:r>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a:t>Click to Insert Image</a:t>
            </a:r>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a:t>Click to Insert Image</a:t>
            </a:r>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a:t>Click to Insert Image</a:t>
            </a:r>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a:t>Click to Insert Image</a:t>
            </a:r>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a:t>Click to Insert Image</a:t>
            </a:r>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721480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a:t>Figure Title</a:t>
            </a:r>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91849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a:p>
        </p:txBody>
      </p:sp>
    </p:spTree>
    <p:extLst>
      <p:ext uri="{BB962C8B-B14F-4D97-AF65-F5344CB8AC3E}">
        <p14:creationId xmlns:p14="http://schemas.microsoft.com/office/powerpoint/2010/main" val="244216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a:t>Figure Title</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685064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08676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31093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a:p>
        </p:txBody>
      </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a:p>
        </p:txBody>
      </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6047030" y="6520372"/>
            <a:ext cx="2938212" cy="201103"/>
          </a:xfrm>
        </p:spPr>
        <p:txBody>
          <a:bodyPr/>
          <a:lstStyle/>
          <a:p>
            <a:endParaRPr lang="en-US"/>
          </a:p>
        </p:txBody>
      </p:sp>
    </p:spTree>
    <p:extLst>
      <p:ext uri="{BB962C8B-B14F-4D97-AF65-F5344CB8AC3E}">
        <p14:creationId xmlns:p14="http://schemas.microsoft.com/office/powerpoint/2010/main" val="408228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89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17288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30.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6.xml"/><Relationship Id="rId1" Type="http://schemas.openxmlformats.org/officeDocument/2006/relationships/slideLayout" Target="../slideLayouts/slideLayout33.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6.xml"/><Relationship Id="rId7" Type="http://schemas.openxmlformats.org/officeDocument/2006/relationships/image" Target="../media/image1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1.xml"/><Relationship Id="rId7" Type="http://schemas.openxmlformats.org/officeDocument/2006/relationships/image" Target="../media/image1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1.png"/><Relationship Id="rId5" Type="http://schemas.openxmlformats.org/officeDocument/2006/relationships/theme" Target="../theme/theme8.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6047030" y="6520372"/>
            <a:ext cx="2938212" cy="201103"/>
          </a:xfrm>
          <a:prstGeom prst="rect">
            <a:avLst/>
          </a:prstGeom>
        </p:spPr>
        <p:txBody>
          <a:bodyPr vert="horz" lIns="91440" tIns="45720" rIns="91440" bIns="45720" rtlCol="0" anchor="ctr"/>
          <a:lstStyle>
            <a:lvl1pPr algn="r">
              <a:defRPr sz="1200" spc="0">
                <a:solidFill>
                  <a:schemeClr val="tx1">
                    <a:tint val="75000"/>
                  </a:schemeClr>
                </a:solidFill>
                <a:latin typeface="Century Gothic"/>
                <a:cs typeface="Century Gothic"/>
              </a:defRPr>
            </a:lvl1pPr>
          </a:lstStyle>
          <a:p>
            <a:endParaRPr lang="en-US"/>
          </a:p>
        </p:txBody>
      </p:sp>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pPr/>
              <a:t>‹#›</a:t>
            </a:fld>
            <a:endParaRPr lang="en-US"/>
          </a:p>
          <a:p>
            <a:endParaRPr lang="en-US"/>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7" name="Title 1"/>
          <p:cNvSpPr txBox="1">
            <a:spLocks/>
          </p:cNvSpPr>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a:t>Insert Slide Title Line 1</a:t>
            </a:r>
            <a:br>
              <a:rPr lang="en-US"/>
            </a:br>
            <a:r>
              <a:rPr lang="en-US"/>
              <a:t>Insert Slide Title Line 2</a:t>
            </a:r>
          </a:p>
        </p:txBody>
      </p:sp>
      <p:sp>
        <p:nvSpPr>
          <p:cNvPr id="8" name="Text Placeholder 4"/>
          <p:cNvSpPr txBox="1">
            <a:spLocks/>
          </p:cNvSpPr>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t>Insert Subhead Line 1</a:t>
            </a:r>
            <a:br>
              <a:rPr lang="en-US" sz="2400"/>
            </a:br>
            <a:r>
              <a:rPr lang="en-US" sz="240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z="2800" dirty="0"/>
              <a:t>MIS 637 </a:t>
            </a:r>
          </a:p>
          <a:p>
            <a:r>
              <a:rPr lang="en-US" sz="2800" dirty="0"/>
              <a:t>Prediction of Walmart Sales Using Random Forest Regression </a:t>
            </a:r>
          </a:p>
        </p:txBody>
      </p:sp>
      <p:sp>
        <p:nvSpPr>
          <p:cNvPr id="3" name="Text Placeholder 2"/>
          <p:cNvSpPr>
            <a:spLocks noGrp="1"/>
          </p:cNvSpPr>
          <p:nvPr>
            <p:ph type="body" sz="quarter" idx="14"/>
          </p:nvPr>
        </p:nvSpPr>
        <p:spPr>
          <a:xfrm>
            <a:off x="115888" y="4559524"/>
            <a:ext cx="5784169" cy="1256167"/>
          </a:xfrm>
        </p:spPr>
        <p:txBody>
          <a:bodyPr/>
          <a:lstStyle/>
          <a:p>
            <a:r>
              <a:rPr lang="en-US" sz="1400" dirty="0"/>
              <a:t>By- </a:t>
            </a:r>
          </a:p>
          <a:p>
            <a:r>
              <a:rPr lang="en-US" sz="1400" dirty="0"/>
              <a:t>Soham Sanjay Shinde</a:t>
            </a:r>
          </a:p>
          <a:p>
            <a:r>
              <a:rPr lang="en-US" sz="1400" dirty="0"/>
              <a:t>MS in Engineering Management</a:t>
            </a:r>
          </a:p>
          <a:p>
            <a:r>
              <a:rPr lang="en-US" sz="1400" dirty="0"/>
              <a:t>Guided By-</a:t>
            </a:r>
          </a:p>
          <a:p>
            <a:r>
              <a:rPr lang="en-US" sz="1400" dirty="0"/>
              <a:t>Mahmoud Daneshmand</a:t>
            </a:r>
          </a:p>
        </p:txBody>
      </p:sp>
      <p:sp>
        <p:nvSpPr>
          <p:cNvPr id="4" name="Text Placeholder 3"/>
          <p:cNvSpPr>
            <a:spLocks noGrp="1"/>
          </p:cNvSpPr>
          <p:nvPr>
            <p:ph type="body" sz="quarter" idx="15"/>
          </p:nvPr>
        </p:nvSpPr>
        <p:spPr/>
        <p:txBody>
          <a:bodyPr/>
          <a:lstStyle/>
          <a:p>
            <a:r>
              <a:rPr lang="en-US" dirty="0"/>
              <a:t>Data Analytics and Machine Learning Project</a:t>
            </a:r>
          </a:p>
          <a:p>
            <a:endParaRPr lang="en-US" dirty="0"/>
          </a:p>
        </p:txBody>
      </p:sp>
    </p:spTree>
    <p:extLst>
      <p:ext uri="{BB962C8B-B14F-4D97-AF65-F5344CB8AC3E}">
        <p14:creationId xmlns:p14="http://schemas.microsoft.com/office/powerpoint/2010/main" val="98879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274638"/>
            <a:ext cx="7923694" cy="629714"/>
          </a:xfrm>
        </p:spPr>
        <p:txBody>
          <a:bodyPr/>
          <a:lstStyle/>
          <a:p>
            <a:pPr algn="just"/>
            <a:r>
              <a:rPr lang="en-US" dirty="0"/>
              <a:t>What is the problem for Walmart?</a:t>
            </a:r>
            <a:br>
              <a:rPr lang="en-US" dirty="0"/>
            </a:br>
            <a:br>
              <a:rPr lang="en-US" dirty="0"/>
            </a:br>
            <a:r>
              <a:rPr lang="en-US" sz="1800" b="0" dirty="0">
                <a:latin typeface="Cambria" panose="02040503050406030204" pitchFamily="18" charset="0"/>
              </a:rPr>
              <a:t>Walmart is trying to find way </a:t>
            </a:r>
            <a:r>
              <a:rPr lang="en-US" sz="1800" b="0" dirty="0">
                <a:solidFill>
                  <a:srgbClr val="FF0000"/>
                </a:solidFill>
                <a:latin typeface="Cambria" panose="02040503050406030204" pitchFamily="18" charset="0"/>
              </a:rPr>
              <a:t>to predict the sales for their stores</a:t>
            </a:r>
            <a:r>
              <a:rPr lang="en-US" sz="1800" b="0" dirty="0">
                <a:latin typeface="Cambria" panose="02040503050406030204" pitchFamily="18" charset="0"/>
              </a:rPr>
              <a:t>. To predict the sales they have gathered the data for predicting sales. They have CPI, unemployment rate, fuel price, holiday flag and weekly sales in the dataset for 45 stores.</a:t>
            </a:r>
          </a:p>
        </p:txBody>
      </p:sp>
      <p:sp>
        <p:nvSpPr>
          <p:cNvPr id="3" name="Text Placeholder 2"/>
          <p:cNvSpPr>
            <a:spLocks noGrp="1"/>
          </p:cNvSpPr>
          <p:nvPr>
            <p:ph type="body" sz="quarter" idx="12"/>
          </p:nvPr>
        </p:nvSpPr>
        <p:spPr>
          <a:xfrm>
            <a:off x="387122" y="3097752"/>
            <a:ext cx="5648950" cy="3051840"/>
          </a:xfrm>
        </p:spPr>
        <p:txBody>
          <a:bodyPr/>
          <a:lstStyle/>
          <a:p>
            <a:r>
              <a:rPr lang="en-US" dirty="0">
                <a:latin typeface="Cambria" panose="02040503050406030204" pitchFamily="18" charset="0"/>
                <a:ea typeface="Apple Color Emoji" pitchFamily="2" charset="0"/>
              </a:rPr>
              <a:t>Business Understanding</a:t>
            </a:r>
          </a:p>
          <a:p>
            <a:r>
              <a:rPr lang="en-US" dirty="0">
                <a:latin typeface="Cambria" panose="02040503050406030204" pitchFamily="18" charset="0"/>
                <a:ea typeface="Apple Color Emoji" pitchFamily="2" charset="0"/>
              </a:rPr>
              <a:t>Data Understanding</a:t>
            </a:r>
          </a:p>
          <a:p>
            <a:r>
              <a:rPr lang="en-US" dirty="0">
                <a:latin typeface="Cambria" panose="02040503050406030204" pitchFamily="18" charset="0"/>
                <a:ea typeface="Apple Color Emoji" pitchFamily="2" charset="0"/>
              </a:rPr>
              <a:t>Data Preparation </a:t>
            </a:r>
          </a:p>
          <a:p>
            <a:r>
              <a:rPr lang="en-US" dirty="0">
                <a:latin typeface="Cambria" panose="02040503050406030204" pitchFamily="18" charset="0"/>
                <a:ea typeface="Apple Color Emoji" pitchFamily="2" charset="0"/>
              </a:rPr>
              <a:t>Modeling Phase </a:t>
            </a:r>
          </a:p>
          <a:p>
            <a:r>
              <a:rPr lang="en-US" dirty="0">
                <a:latin typeface="Cambria" panose="02040503050406030204" pitchFamily="18" charset="0"/>
                <a:ea typeface="Apple Color Emoji" pitchFamily="2" charset="0"/>
              </a:rPr>
              <a:t>Evaluation Phase </a:t>
            </a:r>
          </a:p>
          <a:p>
            <a:r>
              <a:rPr lang="en-US" dirty="0">
                <a:latin typeface="Cambria" panose="02040503050406030204" pitchFamily="18" charset="0"/>
                <a:ea typeface="Apple Color Emoji" pitchFamily="2" charset="0"/>
              </a:rPr>
              <a:t>Deployment Phase </a:t>
            </a:r>
          </a:p>
          <a:p>
            <a:r>
              <a:rPr lang="en-US" dirty="0">
                <a:latin typeface="Cambria" panose="02040503050406030204" pitchFamily="18" charset="0"/>
                <a:ea typeface="Apple Color Emoji" pitchFamily="2" charset="0"/>
              </a:rPr>
              <a:t>Conclusion</a:t>
            </a:r>
          </a:p>
        </p:txBody>
      </p:sp>
      <p:sp>
        <p:nvSpPr>
          <p:cNvPr id="4" name="Text Placeholder 3"/>
          <p:cNvSpPr>
            <a:spLocks noGrp="1"/>
          </p:cNvSpPr>
          <p:nvPr>
            <p:ph type="body" sz="quarter" idx="13"/>
          </p:nvPr>
        </p:nvSpPr>
        <p:spPr>
          <a:xfrm>
            <a:off x="387122" y="2607249"/>
            <a:ext cx="8691562" cy="490503"/>
          </a:xfrm>
        </p:spPr>
        <p:txBody>
          <a:bodyPr/>
          <a:lstStyle/>
          <a:p>
            <a:r>
              <a:rPr lang="en-US" dirty="0">
                <a:latin typeface="Cambria" panose="02040503050406030204" pitchFamily="18" charset="0"/>
              </a:rPr>
              <a:t>How are we approaching the problem?</a:t>
            </a:r>
          </a:p>
        </p:txBody>
      </p:sp>
      <p:sp>
        <p:nvSpPr>
          <p:cNvPr id="5" name="Slide Number Placeholder 4"/>
          <p:cNvSpPr>
            <a:spLocks noGrp="1"/>
          </p:cNvSpPr>
          <p:nvPr>
            <p:ph type="sldNum" sz="quarter" idx="4"/>
          </p:nvPr>
        </p:nvSpPr>
        <p:spPr/>
        <p:txBody>
          <a:bodyPr/>
          <a:lstStyle/>
          <a:p>
            <a:fld id="{F6F79CA1-B382-4F43-AD32-0B0E11510FDC}" type="slidenum">
              <a:rPr lang="en-US" smtClean="0"/>
              <a:pPr/>
              <a:t>2</a:t>
            </a:fld>
            <a:endParaRPr lang="en-US" dirty="0"/>
          </a:p>
        </p:txBody>
      </p:sp>
    </p:spTree>
    <p:extLst>
      <p:ext uri="{BB962C8B-B14F-4D97-AF65-F5344CB8AC3E}">
        <p14:creationId xmlns:p14="http://schemas.microsoft.com/office/powerpoint/2010/main" val="324103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6F79CA1-B382-4F43-AD32-0B0E11510FDC}" type="slidenum">
              <a:rPr lang="en-US" smtClean="0"/>
              <a:pPr/>
              <a:t>3</a:t>
            </a:fld>
            <a:endParaRPr lang="en-US" dirty="0"/>
          </a:p>
        </p:txBody>
      </p:sp>
      <p:sp>
        <p:nvSpPr>
          <p:cNvPr id="3" name="Title 2"/>
          <p:cNvSpPr>
            <a:spLocks noGrp="1"/>
          </p:cNvSpPr>
          <p:nvPr>
            <p:ph type="title"/>
          </p:nvPr>
        </p:nvSpPr>
        <p:spPr/>
        <p:txBody>
          <a:bodyPr/>
          <a:lstStyle/>
          <a:p>
            <a:r>
              <a:rPr lang="en-US" dirty="0">
                <a:latin typeface="Cambria" panose="02040503050406030204" pitchFamily="18" charset="0"/>
                <a:ea typeface="Apple Color Emoji" pitchFamily="2" charset="0"/>
              </a:rPr>
              <a:t>Business Understanding</a:t>
            </a:r>
            <a:br>
              <a:rPr lang="en-US" dirty="0">
                <a:latin typeface="Cambria" panose="02040503050406030204" pitchFamily="18" charset="0"/>
                <a:ea typeface="Apple Color Emoji" pitchFamily="2" charset="0"/>
              </a:rPr>
            </a:br>
            <a:endParaRPr lang="en-US" dirty="0"/>
          </a:p>
        </p:txBody>
      </p:sp>
      <p:sp>
        <p:nvSpPr>
          <p:cNvPr id="5" name="Text Placeholder 4"/>
          <p:cNvSpPr>
            <a:spLocks noGrp="1"/>
          </p:cNvSpPr>
          <p:nvPr>
            <p:ph type="body" sz="quarter" idx="12"/>
          </p:nvPr>
        </p:nvSpPr>
        <p:spPr>
          <a:xfrm>
            <a:off x="227013" y="964642"/>
            <a:ext cx="4877550" cy="5079010"/>
          </a:xfrm>
        </p:spPr>
        <p:txBody>
          <a:bodyPr/>
          <a:lstStyle/>
          <a:p>
            <a:pPr algn="just"/>
            <a:r>
              <a:rPr lang="is-IS" sz="1600" dirty="0">
                <a:latin typeface="Cambria" panose="02040503050406030204" pitchFamily="18" charset="0"/>
              </a:rPr>
              <a:t>When you buy grocery, home accesory or any other food product, it might be bought from Walmart. As walmart is very much spreaded all over the world. </a:t>
            </a:r>
          </a:p>
          <a:p>
            <a:pPr algn="just"/>
            <a:r>
              <a:rPr lang="is-IS" sz="1600" dirty="0">
                <a:latin typeface="Cambria" panose="02040503050406030204" pitchFamily="18" charset="0"/>
              </a:rPr>
              <a:t>In USA alone, Walmart has </a:t>
            </a:r>
            <a:r>
              <a:rPr lang="is-IS" sz="1600" b="1" dirty="0">
                <a:latin typeface="Cambria" panose="02040503050406030204" pitchFamily="18" charset="0"/>
              </a:rPr>
              <a:t>4692</a:t>
            </a:r>
            <a:r>
              <a:rPr lang="is-IS" sz="1600" dirty="0">
                <a:latin typeface="Cambria" panose="02040503050406030204" pitchFamily="18" charset="0"/>
              </a:rPr>
              <a:t> locations and </a:t>
            </a:r>
            <a:r>
              <a:rPr lang="is-IS" sz="1600" b="1" dirty="0">
                <a:latin typeface="Cambria" panose="02040503050406030204" pitchFamily="18" charset="0"/>
              </a:rPr>
              <a:t>662</a:t>
            </a:r>
            <a:r>
              <a:rPr lang="is-IS" sz="1600" dirty="0">
                <a:latin typeface="Cambria" panose="02040503050406030204" pitchFamily="18" charset="0"/>
              </a:rPr>
              <a:t> Sam‘s club locations.</a:t>
            </a:r>
          </a:p>
          <a:p>
            <a:pPr algn="just"/>
            <a:r>
              <a:rPr lang="en-US" sz="1600" dirty="0">
                <a:latin typeface="Cambria" panose="02040503050406030204" pitchFamily="18" charset="0"/>
              </a:rPr>
              <a:t>Walmart serves more than </a:t>
            </a:r>
            <a:r>
              <a:rPr lang="en-US" sz="1600" b="1" dirty="0">
                <a:latin typeface="Cambria" panose="02040503050406030204" pitchFamily="18" charset="0"/>
              </a:rPr>
              <a:t>100 million customers</a:t>
            </a:r>
            <a:r>
              <a:rPr lang="en-US" sz="1600" dirty="0">
                <a:latin typeface="Cambria" panose="02040503050406030204" pitchFamily="18" charset="0"/>
              </a:rPr>
              <a:t>. From this number we can guess, how much the sales of Walmart will impact by people and their buying trends.</a:t>
            </a:r>
          </a:p>
          <a:p>
            <a:pPr algn="just"/>
            <a:r>
              <a:rPr lang="en-US" sz="1600" dirty="0">
                <a:latin typeface="Cambria" panose="02040503050406030204" pitchFamily="18" charset="0"/>
              </a:rPr>
              <a:t>In fiscal year </a:t>
            </a:r>
            <a:r>
              <a:rPr lang="en-US" sz="1600" b="1" dirty="0">
                <a:latin typeface="Cambria" panose="02040503050406030204" pitchFamily="18" charset="0"/>
              </a:rPr>
              <a:t>2019, revenue</a:t>
            </a:r>
            <a:r>
              <a:rPr lang="en-US" sz="1600" dirty="0">
                <a:latin typeface="Cambria" panose="02040503050406030204" pitchFamily="18" charset="0"/>
              </a:rPr>
              <a:t> of Walmart was </a:t>
            </a:r>
            <a:r>
              <a:rPr lang="en-US" sz="1600" b="1" dirty="0">
                <a:latin typeface="Cambria" panose="02040503050406030204" pitchFamily="18" charset="0"/>
              </a:rPr>
              <a:t>$514.4 billion</a:t>
            </a:r>
            <a:r>
              <a:rPr lang="en-US" sz="1600" dirty="0">
                <a:latin typeface="Cambria" panose="02040503050406030204" pitchFamily="18" charset="0"/>
              </a:rPr>
              <a:t>. For this much big profit, Walmart should make sure, that they are not out of stock and their inventory is up to date.</a:t>
            </a:r>
          </a:p>
          <a:p>
            <a:pPr algn="just"/>
            <a:r>
              <a:rPr lang="en-US" sz="1600" dirty="0">
                <a:latin typeface="Cambria" panose="02040503050406030204" pitchFamily="18" charset="0"/>
              </a:rPr>
              <a:t>If they predict the sales of the week, they can maintain the stock and if inventory is minimum, they can refill at specific store.</a:t>
            </a:r>
            <a:endParaRPr lang="is-IS" sz="1600" dirty="0">
              <a:latin typeface="Cambria" panose="02040503050406030204" pitchFamily="18" charset="0"/>
            </a:endParaRPr>
          </a:p>
          <a:p>
            <a:endParaRPr lang="en-US" dirty="0"/>
          </a:p>
          <a:p>
            <a:endParaRPr lang="en-US" dirty="0"/>
          </a:p>
          <a:p>
            <a:pPr marL="914400" lvl="2" indent="0">
              <a:buNone/>
            </a:pPr>
            <a:endParaRPr lang="en-US" dirty="0"/>
          </a:p>
        </p:txBody>
      </p:sp>
      <p:pic>
        <p:nvPicPr>
          <p:cNvPr id="6" name="Picture 5" descr="A sign on the side of a building&#10;&#10;Description automatically generated">
            <a:extLst>
              <a:ext uri="{FF2B5EF4-FFF2-40B4-BE49-F238E27FC236}">
                <a16:creationId xmlns:a16="http://schemas.microsoft.com/office/drawing/2014/main" id="{79A52E65-0DC5-A643-9D41-61A1C81FD98B}"/>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5104563" y="1128121"/>
            <a:ext cx="3974121" cy="2602523"/>
          </a:xfrm>
          <a:prstGeom prst="rect">
            <a:avLst/>
          </a:prstGeom>
        </p:spPr>
      </p:pic>
    </p:spTree>
    <p:extLst>
      <p:ext uri="{BB962C8B-B14F-4D97-AF65-F5344CB8AC3E}">
        <p14:creationId xmlns:p14="http://schemas.microsoft.com/office/powerpoint/2010/main" val="279427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6F79CA1-B382-4F43-AD32-0B0E11510FDC}" type="slidenum">
              <a:rPr lang="en-US" smtClean="0"/>
              <a:pPr/>
              <a:t>4</a:t>
            </a:fld>
            <a:endParaRPr lang="en-US" dirty="0"/>
          </a:p>
        </p:txBody>
      </p:sp>
      <p:sp>
        <p:nvSpPr>
          <p:cNvPr id="3" name="Title 2"/>
          <p:cNvSpPr>
            <a:spLocks noGrp="1"/>
          </p:cNvSpPr>
          <p:nvPr>
            <p:ph type="title"/>
          </p:nvPr>
        </p:nvSpPr>
        <p:spPr>
          <a:xfrm>
            <a:off x="227013" y="274638"/>
            <a:ext cx="7923694" cy="690004"/>
          </a:xfrm>
        </p:spPr>
        <p:txBody>
          <a:bodyPr/>
          <a:lstStyle/>
          <a:p>
            <a:r>
              <a:rPr lang="en-US" dirty="0">
                <a:latin typeface="Cambria" panose="02040503050406030204" pitchFamily="18" charset="0"/>
                <a:ea typeface="Apple Color Emoji" pitchFamily="2" charset="0"/>
              </a:rPr>
              <a:t>Data Understanding</a:t>
            </a:r>
            <a:br>
              <a:rPr lang="en-US" dirty="0">
                <a:latin typeface="Cambria" panose="02040503050406030204" pitchFamily="18" charset="0"/>
                <a:ea typeface="Apple Color Emoji" pitchFamily="2" charset="0"/>
              </a:rPr>
            </a:br>
            <a:endParaRPr lang="en-US" dirty="0"/>
          </a:p>
        </p:txBody>
      </p:sp>
      <p:sp>
        <p:nvSpPr>
          <p:cNvPr id="5" name="Text Placeholder 4"/>
          <p:cNvSpPr>
            <a:spLocks noGrp="1"/>
          </p:cNvSpPr>
          <p:nvPr>
            <p:ph type="body" sz="quarter" idx="12"/>
          </p:nvPr>
        </p:nvSpPr>
        <p:spPr>
          <a:xfrm>
            <a:off x="227013" y="964642"/>
            <a:ext cx="4877550" cy="5079010"/>
          </a:xfrm>
        </p:spPr>
        <p:txBody>
          <a:bodyPr/>
          <a:lstStyle/>
          <a:p>
            <a:endParaRPr lang="en-US" dirty="0"/>
          </a:p>
          <a:p>
            <a:r>
              <a:rPr lang="en-US" dirty="0"/>
              <a:t>Dataset consist of 8 columns and 6435 rows. Each row represents the first date of week.</a:t>
            </a:r>
          </a:p>
          <a:p>
            <a:r>
              <a:rPr lang="en-US" dirty="0"/>
              <a:t>Each row has the weekly sales, CPI, unemployment rate, fuel price and holiday flag.</a:t>
            </a:r>
          </a:p>
          <a:p>
            <a:r>
              <a:rPr lang="en-US" dirty="0"/>
              <a:t>This can be the 2</a:t>
            </a:r>
          </a:p>
          <a:p>
            <a:endParaRPr lang="en-US" dirty="0"/>
          </a:p>
          <a:p>
            <a:pPr marL="914400" lvl="2" indent="0">
              <a:buNone/>
            </a:pPr>
            <a:endParaRPr lang="en-US" dirty="0"/>
          </a:p>
        </p:txBody>
      </p:sp>
    </p:spTree>
    <p:extLst>
      <p:ext uri="{BB962C8B-B14F-4D97-AF65-F5344CB8AC3E}">
        <p14:creationId xmlns:p14="http://schemas.microsoft.com/office/powerpoint/2010/main" val="140019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6F79CA1-B382-4F43-AD32-0B0E11510FDC}" type="slidenum">
              <a:rPr lang="en-US" smtClean="0"/>
              <a:pPr/>
              <a:t>5</a:t>
            </a:fld>
            <a:endParaRPr lang="en-US" dirty="0"/>
          </a:p>
        </p:txBody>
      </p:sp>
      <p:sp>
        <p:nvSpPr>
          <p:cNvPr id="3" name="Title 2"/>
          <p:cNvSpPr>
            <a:spLocks noGrp="1"/>
          </p:cNvSpPr>
          <p:nvPr>
            <p:ph type="title"/>
          </p:nvPr>
        </p:nvSpPr>
        <p:spPr/>
        <p:txBody>
          <a:bodyPr/>
          <a:lstStyle/>
          <a:p>
            <a:r>
              <a:rPr lang="en-US" dirty="0">
                <a:latin typeface="Cambria" panose="02040503050406030204" pitchFamily="18" charset="0"/>
                <a:ea typeface="Apple Color Emoji" pitchFamily="2" charset="0"/>
              </a:rPr>
              <a:t>Data Understanding</a:t>
            </a:r>
            <a:br>
              <a:rPr lang="en-US" dirty="0">
                <a:latin typeface="Cambria" panose="02040503050406030204" pitchFamily="18" charset="0"/>
                <a:ea typeface="Apple Color Emoji" pitchFamily="2" charset="0"/>
              </a:rPr>
            </a:br>
            <a:endParaRPr lang="en-US" dirty="0"/>
          </a:p>
        </p:txBody>
      </p:sp>
      <p:sp>
        <p:nvSpPr>
          <p:cNvPr id="5" name="Text Placeholder 4"/>
          <p:cNvSpPr>
            <a:spLocks noGrp="1"/>
          </p:cNvSpPr>
          <p:nvPr>
            <p:ph type="body" sz="quarter" idx="12"/>
          </p:nvPr>
        </p:nvSpPr>
        <p:spPr>
          <a:xfrm>
            <a:off x="227013" y="964642"/>
            <a:ext cx="4877550" cy="5079010"/>
          </a:xfrm>
        </p:spPr>
        <p:txBody>
          <a:bodyPr/>
          <a:lstStyle/>
          <a:p>
            <a:endParaRPr lang="en-US" dirty="0"/>
          </a:p>
          <a:p>
            <a:endParaRPr lang="en-US" dirty="0"/>
          </a:p>
          <a:p>
            <a:pPr marL="914400" lvl="2" indent="0">
              <a:buNone/>
            </a:pPr>
            <a:endParaRPr lang="en-US" dirty="0"/>
          </a:p>
        </p:txBody>
      </p:sp>
    </p:spTree>
    <p:extLst>
      <p:ext uri="{BB962C8B-B14F-4D97-AF65-F5344CB8AC3E}">
        <p14:creationId xmlns:p14="http://schemas.microsoft.com/office/powerpoint/2010/main" val="2365460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6F79CA1-B382-4F43-AD32-0B0E11510FDC}" type="slidenum">
              <a:rPr lang="en-US" smtClean="0"/>
              <a:pPr/>
              <a:t>6</a:t>
            </a:fld>
            <a:endParaRPr lang="en-US" dirty="0"/>
          </a:p>
        </p:txBody>
      </p:sp>
      <p:sp>
        <p:nvSpPr>
          <p:cNvPr id="3" name="Title 2"/>
          <p:cNvSpPr>
            <a:spLocks noGrp="1"/>
          </p:cNvSpPr>
          <p:nvPr>
            <p:ph type="title"/>
          </p:nvPr>
        </p:nvSpPr>
        <p:spPr/>
        <p:txBody>
          <a:bodyPr/>
          <a:lstStyle/>
          <a:p>
            <a:r>
              <a:rPr lang="en-US" dirty="0">
                <a:latin typeface="Cambria" panose="02040503050406030204" pitchFamily="18" charset="0"/>
                <a:ea typeface="Apple Color Emoji" pitchFamily="2" charset="0"/>
              </a:rPr>
              <a:t>Data Understanding</a:t>
            </a:r>
            <a:br>
              <a:rPr lang="en-US" dirty="0">
                <a:latin typeface="Cambria" panose="02040503050406030204" pitchFamily="18" charset="0"/>
                <a:ea typeface="Apple Color Emoji" pitchFamily="2" charset="0"/>
              </a:rPr>
            </a:br>
            <a:endParaRPr lang="en-US" dirty="0"/>
          </a:p>
        </p:txBody>
      </p:sp>
      <p:sp>
        <p:nvSpPr>
          <p:cNvPr id="5" name="Text Placeholder 4"/>
          <p:cNvSpPr>
            <a:spLocks noGrp="1"/>
          </p:cNvSpPr>
          <p:nvPr>
            <p:ph type="body" sz="quarter" idx="12"/>
          </p:nvPr>
        </p:nvSpPr>
        <p:spPr>
          <a:xfrm>
            <a:off x="227013" y="964642"/>
            <a:ext cx="4877550" cy="5079010"/>
          </a:xfrm>
        </p:spPr>
        <p:txBody>
          <a:bodyPr/>
          <a:lstStyle/>
          <a:p>
            <a:endParaRPr lang="en-US" dirty="0"/>
          </a:p>
          <a:p>
            <a:endParaRPr lang="en-US" dirty="0"/>
          </a:p>
          <a:p>
            <a:pPr marL="914400" lvl="2" indent="0">
              <a:buNone/>
            </a:pPr>
            <a:endParaRPr lang="en-US" dirty="0"/>
          </a:p>
        </p:txBody>
      </p:sp>
    </p:spTree>
    <p:extLst>
      <p:ext uri="{BB962C8B-B14F-4D97-AF65-F5344CB8AC3E}">
        <p14:creationId xmlns:p14="http://schemas.microsoft.com/office/powerpoint/2010/main" val="62807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6F79CA1-B382-4F43-AD32-0B0E11510FDC}" type="slidenum">
              <a:rPr lang="en-US" smtClean="0"/>
              <a:pPr/>
              <a:t>7</a:t>
            </a:fld>
            <a:endParaRPr lang="en-US" dirty="0"/>
          </a:p>
        </p:txBody>
      </p:sp>
      <p:sp>
        <p:nvSpPr>
          <p:cNvPr id="3" name="Title 2"/>
          <p:cNvSpPr>
            <a:spLocks noGrp="1"/>
          </p:cNvSpPr>
          <p:nvPr>
            <p:ph type="title"/>
          </p:nvPr>
        </p:nvSpPr>
        <p:spPr/>
        <p:txBody>
          <a:bodyPr/>
          <a:lstStyle/>
          <a:p>
            <a:r>
              <a:rPr lang="en-US" dirty="0">
                <a:latin typeface="Cambria" panose="02040503050406030204" pitchFamily="18" charset="0"/>
                <a:ea typeface="Apple Color Emoji" pitchFamily="2" charset="0"/>
              </a:rPr>
              <a:t>Data Understanding</a:t>
            </a:r>
            <a:br>
              <a:rPr lang="en-US" dirty="0">
                <a:latin typeface="Cambria" panose="02040503050406030204" pitchFamily="18" charset="0"/>
                <a:ea typeface="Apple Color Emoji" pitchFamily="2" charset="0"/>
              </a:rPr>
            </a:br>
            <a:endParaRPr lang="en-US" dirty="0"/>
          </a:p>
        </p:txBody>
      </p:sp>
      <p:sp>
        <p:nvSpPr>
          <p:cNvPr id="5" name="Text Placeholder 4"/>
          <p:cNvSpPr>
            <a:spLocks noGrp="1"/>
          </p:cNvSpPr>
          <p:nvPr>
            <p:ph type="body" sz="quarter" idx="12"/>
          </p:nvPr>
        </p:nvSpPr>
        <p:spPr>
          <a:xfrm>
            <a:off x="227013" y="964642"/>
            <a:ext cx="4877550" cy="5079010"/>
          </a:xfrm>
        </p:spPr>
        <p:txBody>
          <a:bodyPr/>
          <a:lstStyle/>
          <a:p>
            <a:endParaRPr lang="en-US" dirty="0"/>
          </a:p>
          <a:p>
            <a:endParaRPr lang="en-US" dirty="0"/>
          </a:p>
          <a:p>
            <a:pPr marL="914400" lvl="2" indent="0">
              <a:buNone/>
            </a:pPr>
            <a:endParaRPr lang="en-US" dirty="0"/>
          </a:p>
        </p:txBody>
      </p:sp>
    </p:spTree>
    <p:extLst>
      <p:ext uri="{BB962C8B-B14F-4D97-AF65-F5344CB8AC3E}">
        <p14:creationId xmlns:p14="http://schemas.microsoft.com/office/powerpoint/2010/main" val="41719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Mixed Integer </a:t>
            </a:r>
            <a:r>
              <a:rPr lang="en-US"/>
              <a:t>Quadratic Programming</a:t>
            </a:r>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1"/>
          </p:nvPr>
        </p:nvSpPr>
        <p:spPr/>
        <p:txBody>
          <a:bodyPr/>
          <a:lstStyle/>
          <a:p>
            <a:fld id="{A117118A-BC41-4913-9A97-0BB9DC74274E}" type="slidenum">
              <a:rPr lang="en-US" smtClean="0"/>
              <a:pPr/>
              <a:t>8</a:t>
            </a:fld>
            <a:endParaRPr lang="en-US"/>
          </a:p>
        </p:txBody>
      </p:sp>
      <p:sp>
        <p:nvSpPr>
          <p:cNvPr id="5" name="Text Placeholder 4"/>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73932936"/>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36302</TotalTime>
  <Words>317</Words>
  <Application>Microsoft Macintosh PowerPoint</Application>
  <PresentationFormat>On-screen Show (4:3)</PresentationFormat>
  <Paragraphs>43</Paragraphs>
  <Slides>8</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8</vt:i4>
      </vt:variant>
    </vt:vector>
  </HeadingPairs>
  <TitlesOfParts>
    <vt:vector size="22" baseType="lpstr">
      <vt:lpstr>Arial</vt:lpstr>
      <vt:lpstr>Calibri</vt:lpstr>
      <vt:lpstr>Cambria</vt:lpstr>
      <vt:lpstr>Century Gothic</vt:lpstr>
      <vt:lpstr>Times New Roman</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What is the problem for Walmart?  Walmart is trying to find way to predict the sales for their stores. To predict the sales they have gathered the data for predicting sales. They have CPI, unemployment rate, fuel price, holiday flag and weekly sales in the dataset for 45 stores.</vt:lpstr>
      <vt:lpstr>Business Understanding </vt:lpstr>
      <vt:lpstr>Data Understanding </vt:lpstr>
      <vt:lpstr>Data Understanding </vt:lpstr>
      <vt:lpstr>Data Understanding </vt:lpstr>
      <vt:lpstr>Data Understanding </vt:lpstr>
      <vt:lpstr>Use Mixed Integer Quadratic Programming</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Soham Shinde</cp:lastModifiedBy>
  <cp:revision>615</cp:revision>
  <cp:lastPrinted>2014-07-29T20:42:09Z</cp:lastPrinted>
  <dcterms:created xsi:type="dcterms:W3CDTF">2013-11-01T14:42:31Z</dcterms:created>
  <dcterms:modified xsi:type="dcterms:W3CDTF">2020-11-24T00:21:10Z</dcterms:modified>
</cp:coreProperties>
</file>